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9" r:id="rId3"/>
    <p:sldId id="258" r:id="rId4"/>
    <p:sldId id="261" r:id="rId5"/>
    <p:sldId id="262" r:id="rId6"/>
    <p:sldId id="265"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2" d="100"/>
          <a:sy n="42" d="100"/>
        </p:scale>
        <p:origin x="-2296"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AD2679-1793-3942-B7F9-CC50CB57E845}" type="datetimeFigureOut">
              <a:rPr lang="en-US" smtClean="0"/>
              <a:t>17-02-16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1F42DC-1416-334C-A997-3C294B70E109}" type="slidenum">
              <a:rPr lang="en-US" smtClean="0"/>
              <a:t>‹#›</a:t>
            </a:fld>
            <a:endParaRPr lang="en-US"/>
          </a:p>
        </p:txBody>
      </p:sp>
    </p:spTree>
    <p:extLst>
      <p:ext uri="{BB962C8B-B14F-4D97-AF65-F5344CB8AC3E}">
        <p14:creationId xmlns:p14="http://schemas.microsoft.com/office/powerpoint/2010/main" val="4340948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1F42DC-1416-334C-A997-3C294B70E109}" type="slidenum">
              <a:rPr lang="en-US" smtClean="0"/>
              <a:t>2</a:t>
            </a:fld>
            <a:endParaRPr lang="en-US"/>
          </a:p>
        </p:txBody>
      </p:sp>
    </p:spTree>
    <p:extLst>
      <p:ext uri="{BB962C8B-B14F-4D97-AF65-F5344CB8AC3E}">
        <p14:creationId xmlns:p14="http://schemas.microsoft.com/office/powerpoint/2010/main" val="2826187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1F42DC-1416-334C-A997-3C294B70E109}" type="slidenum">
              <a:rPr lang="en-US" smtClean="0"/>
              <a:t>3</a:t>
            </a:fld>
            <a:endParaRPr lang="en-US"/>
          </a:p>
        </p:txBody>
      </p:sp>
    </p:spTree>
    <p:extLst>
      <p:ext uri="{BB962C8B-B14F-4D97-AF65-F5344CB8AC3E}">
        <p14:creationId xmlns:p14="http://schemas.microsoft.com/office/powerpoint/2010/main" val="2826187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1F42DC-1416-334C-A997-3C294B70E109}" type="slidenum">
              <a:rPr lang="en-US" smtClean="0"/>
              <a:t>4</a:t>
            </a:fld>
            <a:endParaRPr lang="en-US"/>
          </a:p>
        </p:txBody>
      </p:sp>
    </p:spTree>
    <p:extLst>
      <p:ext uri="{BB962C8B-B14F-4D97-AF65-F5344CB8AC3E}">
        <p14:creationId xmlns:p14="http://schemas.microsoft.com/office/powerpoint/2010/main" val="2826187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1F42DC-1416-334C-A997-3C294B70E109}" type="slidenum">
              <a:rPr lang="en-US" smtClean="0"/>
              <a:t>5</a:t>
            </a:fld>
            <a:endParaRPr lang="en-US"/>
          </a:p>
        </p:txBody>
      </p:sp>
    </p:spTree>
    <p:extLst>
      <p:ext uri="{BB962C8B-B14F-4D97-AF65-F5344CB8AC3E}">
        <p14:creationId xmlns:p14="http://schemas.microsoft.com/office/powerpoint/2010/main" val="2826187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CA"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17-02-16</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D140825E-4A15-4D39-8176-1F07E904CB30}" type="datetimeFigureOut">
              <a:rPr lang="en-US" smtClean="0"/>
              <a:t>17-02-16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D140825E-4A15-4D39-8176-1F07E904CB30}" type="datetimeFigureOut">
              <a:rPr lang="en-US" smtClean="0"/>
              <a:t>17-02-16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CA"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D140825E-4A15-4D39-8176-1F07E904CB30}" type="datetimeFigureOut">
              <a:rPr lang="en-US" smtClean="0"/>
              <a:t>17-02-16</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CA"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D140825E-4A15-4D39-8176-1F07E904CB30}" type="datetimeFigureOut">
              <a:rPr lang="en-US" smtClean="0"/>
              <a:t>17-02-16</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CA"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D140825E-4A15-4D39-8176-1F07E904CB30}" type="datetimeFigureOut">
              <a:rPr lang="en-US" smtClean="0"/>
              <a:t>17-02-16</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17-02-16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17-02-16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17-02-16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CA"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D140825E-4A15-4D39-8176-1F07E904CB30}" type="datetimeFigureOut">
              <a:rPr lang="en-US" smtClean="0"/>
              <a:t>17-02-16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17-02-16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D140825E-4A15-4D39-8176-1F07E904CB30}" type="datetimeFigureOut">
              <a:rPr lang="en-US" smtClean="0"/>
              <a:t>17-02-16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E4AAA4-6363-4581-962D-1ACCC2D600C5}"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17-02-16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17-02-16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5" name="Date Placeholder 4"/>
          <p:cNvSpPr>
            <a:spLocks noGrp="1"/>
          </p:cNvSpPr>
          <p:nvPr>
            <p:ph type="dt" sz="half" idx="10"/>
          </p:nvPr>
        </p:nvSpPr>
        <p:spPr/>
        <p:txBody>
          <a:bodyPr/>
          <a:lstStyle/>
          <a:p>
            <a:fld id="{D140825E-4A15-4D39-8176-1F07E904CB30}" type="datetimeFigureOut">
              <a:rPr lang="en-US" smtClean="0"/>
              <a:t>17-02-16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D140825E-4A15-4D39-8176-1F07E904CB30}" type="datetimeFigureOut">
              <a:rPr lang="en-US" smtClean="0"/>
              <a:t>17-02-16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CA"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D140825E-4A15-4D39-8176-1F07E904CB30}" type="datetimeFigureOut">
              <a:rPr lang="en-US" smtClean="0"/>
              <a:t>17-02-16</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93E4AAA4-6363-4581-962D-1ACCC2D600C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google.ca/url?sa=i&amp;rct=j&amp;q=&amp;esrc=s&amp;source=images&amp;cd=&amp;cad=rja&amp;uact=8&amp;ved=0ahUKEwisqKu7udTJAhVN9GMKHWgdDEMQjRwIBw&amp;url=https://www.playistheway.com.au/&amp;psig=AFQjCNHV5VgOhLk1msxMNwD2HGcP4r6M7g&amp;ust=1449945342985968" TargetMode="Externa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8.JPG"/><Relationship Id="rId5" Type="http://schemas.openxmlformats.org/officeDocument/2006/relationships/image" Target="../media/image19.jpeg"/><Relationship Id="rId6" Type="http://schemas.openxmlformats.org/officeDocument/2006/relationships/image" Target="../media/image20.JPG"/><Relationship Id="rId7" Type="http://schemas.openxmlformats.org/officeDocument/2006/relationships/image" Target="../media/image21.JPG"/><Relationship Id="rId1" Type="http://schemas.openxmlformats.org/officeDocument/2006/relationships/slideLayout" Target="../slideLayouts/slideLayout1.xml"/><Relationship Id="rId2" Type="http://schemas.openxmlformats.org/officeDocument/2006/relationships/hyperlink" Target="https://www.google.ca/url?sa=i&amp;rct=j&amp;q=&amp;esrc=s&amp;source=images&amp;cd=&amp;cad=rja&amp;uact=8&amp;ved=0ahUKEwisqKu7udTJAhVN9GMKHWgdDEMQjRwIBw&amp;url=https://www.playistheway.com.au/&amp;psig=AFQjCNHV5VgOhLk1msxMNwD2HGcP4r6M7g&amp;ust=144994534298596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3966882"/>
            <a:ext cx="6762749" cy="730530"/>
          </a:xfrm>
        </p:spPr>
        <p:txBody>
          <a:bodyPr/>
          <a:lstStyle/>
          <a:p>
            <a:r>
              <a:rPr lang="en-US" dirty="0" smtClean="0"/>
              <a:t>Merritt Central Elementary </a:t>
            </a:r>
            <a:br>
              <a:rPr lang="en-US" dirty="0" smtClean="0"/>
            </a:br>
            <a:r>
              <a:rPr lang="en-US" sz="2400" dirty="0" smtClean="0"/>
              <a:t>Play Is The Way Lighthouse School </a:t>
            </a:r>
            <a:br>
              <a:rPr lang="en-US" sz="2400" dirty="0" smtClean="0"/>
            </a:br>
            <a:r>
              <a:rPr lang="en-US" dirty="0"/>
              <a:t>	</a:t>
            </a:r>
            <a:r>
              <a:rPr lang="en-US" dirty="0" smtClean="0"/>
              <a:t>	</a:t>
            </a:r>
            <a:endParaRPr lang="en-US" dirty="0"/>
          </a:p>
        </p:txBody>
      </p:sp>
      <p:sp>
        <p:nvSpPr>
          <p:cNvPr id="3" name="Subtitle 2"/>
          <p:cNvSpPr>
            <a:spLocks noGrp="1"/>
          </p:cNvSpPr>
          <p:nvPr>
            <p:ph type="subTitle" idx="1"/>
          </p:nvPr>
        </p:nvSpPr>
        <p:spPr/>
        <p:txBody>
          <a:bodyPr/>
          <a:lstStyle/>
          <a:p>
            <a:r>
              <a:rPr lang="en-US" dirty="0" smtClean="0"/>
              <a:t>Enhanced Learning Pan </a:t>
            </a:r>
          </a:p>
          <a:p>
            <a:r>
              <a:rPr lang="en-US" dirty="0" smtClean="0"/>
              <a:t> 2017-2020 </a:t>
            </a:r>
          </a:p>
        </p:txBody>
      </p:sp>
      <p:pic>
        <p:nvPicPr>
          <p:cNvPr id="4" name="Picture 3" descr="https://playistheway.com.au/themes/playIsTheWay/layout/logo-play-is-the-way.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01778" y="551481"/>
            <a:ext cx="2807112" cy="2640418"/>
          </a:xfrm>
          <a:prstGeom prst="rect">
            <a:avLst/>
          </a:prstGeom>
          <a:noFill/>
          <a:ln>
            <a:noFill/>
          </a:ln>
        </p:spPr>
      </p:pic>
    </p:spTree>
    <p:extLst>
      <p:ext uri="{BB962C8B-B14F-4D97-AF65-F5344CB8AC3E}">
        <p14:creationId xmlns:p14="http://schemas.microsoft.com/office/powerpoint/2010/main" val="2459144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832" y="381000"/>
            <a:ext cx="4219118" cy="805520"/>
          </a:xfrm>
        </p:spPr>
        <p:txBody>
          <a:bodyPr/>
          <a:lstStyle/>
          <a:p>
            <a:r>
              <a:rPr lang="en-US" sz="1600" dirty="0" smtClean="0"/>
              <a:t>“Emotions are not rigid and inflexible. Even the most powerful can be bent and shaped to serve us better.” </a:t>
            </a:r>
            <a:endParaRPr lang="en-US" sz="1600" dirty="0"/>
          </a:p>
        </p:txBody>
      </p:sp>
      <p:sp>
        <p:nvSpPr>
          <p:cNvPr id="3" name="Content Placeholder 2"/>
          <p:cNvSpPr>
            <a:spLocks noGrp="1"/>
          </p:cNvSpPr>
          <p:nvPr>
            <p:ph idx="1"/>
          </p:nvPr>
        </p:nvSpPr>
        <p:spPr>
          <a:xfrm>
            <a:off x="417725" y="2439885"/>
            <a:ext cx="5196499" cy="2506732"/>
          </a:xfrm>
        </p:spPr>
        <p:txBody>
          <a:bodyPr>
            <a:normAutofit fontScale="77500" lnSpcReduction="20000"/>
          </a:bodyPr>
          <a:lstStyle/>
          <a:p>
            <a:pPr marL="0" indent="0">
              <a:buNone/>
            </a:pPr>
            <a:r>
              <a:rPr lang="en-CA" sz="1200" b="1" dirty="0"/>
              <a:t>Well </a:t>
            </a:r>
            <a:r>
              <a:rPr lang="en-CA" sz="1200" b="1" dirty="0" smtClean="0"/>
              <a:t>Being – To increase the ability of our students to be the master and not the victim of their feelings in both social and academic situations through the Play Is The Way Social Emotional Learning Program.</a:t>
            </a:r>
          </a:p>
          <a:p>
            <a:r>
              <a:rPr lang="en-CA" sz="1200" dirty="0" smtClean="0"/>
              <a:t>To assist, students, staff, and parents in creating and maintaining a safe learning environment. </a:t>
            </a:r>
            <a:endParaRPr lang="en-CA" sz="1200" dirty="0"/>
          </a:p>
          <a:p>
            <a:pPr>
              <a:spcBef>
                <a:spcPts val="800"/>
              </a:spcBef>
            </a:pPr>
            <a:r>
              <a:rPr lang="en-CA" sz="1200" dirty="0" smtClean="0"/>
              <a:t>To assist students in becoming independent, self-regulating, self-motivated learners who will pursue their personal best regardless of who they work with. </a:t>
            </a:r>
            <a:endParaRPr lang="en-CA" sz="1200" dirty="0"/>
          </a:p>
          <a:p>
            <a:pPr>
              <a:spcBef>
                <a:spcPts val="800"/>
              </a:spcBef>
            </a:pPr>
            <a:r>
              <a:rPr lang="en-CA" sz="1200" dirty="0" smtClean="0"/>
              <a:t>To foster a culture of empathy amongst our students, staff and parents  that is considerate of each other and the world in which they live. </a:t>
            </a:r>
          </a:p>
          <a:p>
            <a:pPr>
              <a:spcBef>
                <a:spcPts val="800"/>
              </a:spcBef>
            </a:pPr>
            <a:r>
              <a:rPr lang="en-CA" sz="1200" dirty="0" smtClean="0"/>
              <a:t>To help students develop an understanding of all our school virtues so they will become people of strong character and decency in our school community and the community in which they live.</a:t>
            </a:r>
          </a:p>
          <a:p>
            <a:pPr marL="0" indent="0">
              <a:spcBef>
                <a:spcPts val="800"/>
              </a:spcBef>
              <a:buNone/>
            </a:pPr>
            <a:endParaRPr lang="en-CA" sz="1200" dirty="0" smtClean="0"/>
          </a:p>
          <a:p>
            <a:pPr marL="0" indent="0">
              <a:spcBef>
                <a:spcPts val="800"/>
              </a:spcBef>
              <a:buNone/>
            </a:pPr>
            <a:r>
              <a:rPr lang="en-CA" sz="1200" dirty="0"/>
              <a:t> </a:t>
            </a:r>
            <a:r>
              <a:rPr lang="en-CA" sz="1200" dirty="0" smtClean="0"/>
              <a:t>       </a:t>
            </a:r>
            <a:r>
              <a:rPr lang="en-US" sz="1200" dirty="0" smtClean="0"/>
              <a:t>Related </a:t>
            </a:r>
            <a:r>
              <a:rPr lang="en-US" sz="1200" dirty="0"/>
              <a:t>Action Items</a:t>
            </a:r>
          </a:p>
          <a:p>
            <a:pPr marL="0" indent="0">
              <a:buNone/>
            </a:pPr>
            <a:endParaRPr lang="en-US" sz="1200" dirty="0" smtClean="0"/>
          </a:p>
        </p:txBody>
      </p:sp>
      <p:graphicFrame>
        <p:nvGraphicFramePr>
          <p:cNvPr id="9" name="Table 8"/>
          <p:cNvGraphicFramePr>
            <a:graphicFrameLocks noGrp="1"/>
          </p:cNvGraphicFramePr>
          <p:nvPr>
            <p:extLst>
              <p:ext uri="{D42A27DB-BD31-4B8C-83A1-F6EECF244321}">
                <p14:modId xmlns:p14="http://schemas.microsoft.com/office/powerpoint/2010/main" val="478163041"/>
              </p:ext>
            </p:extLst>
          </p:nvPr>
        </p:nvGraphicFramePr>
        <p:xfrm>
          <a:off x="779463" y="5116829"/>
          <a:ext cx="7788195" cy="1592302"/>
        </p:xfrm>
        <a:graphic>
          <a:graphicData uri="http://schemas.openxmlformats.org/drawingml/2006/table">
            <a:tbl>
              <a:tblPr firstRow="1" bandRow="1">
                <a:tableStyleId>{69CF1AB2-1976-4502-BF36-3FF5EA218861}</a:tableStyleId>
              </a:tblPr>
              <a:tblGrid>
                <a:gridCol w="2596065"/>
                <a:gridCol w="2596065"/>
                <a:gridCol w="2596065"/>
              </a:tblGrid>
              <a:tr h="312142">
                <a:tc>
                  <a:txBody>
                    <a:bodyPr/>
                    <a:lstStyle/>
                    <a:p>
                      <a:pPr algn="ctr"/>
                      <a:r>
                        <a:rPr lang="en-US" sz="1200" b="1" i="1" u="sng" dirty="0" smtClean="0"/>
                        <a:t>PLAY IS THE WAY  </a:t>
                      </a:r>
                      <a:r>
                        <a:rPr lang="en-US" sz="1200" b="1" dirty="0" smtClean="0">
                          <a:latin typeface="Wingdings"/>
                          <a:ea typeface="Wingdings"/>
                          <a:cs typeface="Wingdings"/>
                          <a:sym typeface="Wingdings"/>
                        </a:rPr>
                        <a:t></a:t>
                      </a:r>
                      <a:endParaRPr lang="en-US" sz="1200" b="1" dirty="0"/>
                    </a:p>
                  </a:txBody>
                  <a:tcPr/>
                </a:tc>
                <a:tc>
                  <a:txBody>
                    <a:bodyPr/>
                    <a:lstStyle/>
                    <a:p>
                      <a:pPr algn="ctr"/>
                      <a:r>
                        <a:rPr lang="en-US" sz="1200" b="0" dirty="0" smtClean="0"/>
                        <a:t>GAMES </a:t>
                      </a:r>
                      <a:r>
                        <a:rPr lang="en-US" sz="1200" b="0" dirty="0" smtClean="0">
                          <a:latin typeface="Wingdings"/>
                          <a:ea typeface="Wingdings"/>
                          <a:cs typeface="Wingdings"/>
                          <a:sym typeface="Wingdings"/>
                        </a:rPr>
                        <a:t></a:t>
                      </a:r>
                      <a:endParaRPr lang="en-US" sz="1200" b="0" dirty="0"/>
                    </a:p>
                  </a:txBody>
                  <a:tcPr/>
                </a:tc>
                <a:tc>
                  <a:txBody>
                    <a:bodyPr/>
                    <a:lstStyle/>
                    <a:p>
                      <a:pPr algn="ctr"/>
                      <a:r>
                        <a:rPr lang="en-US" sz="1100" b="0" dirty="0" smtClean="0"/>
                        <a:t>LIFE RAFT (BEHAVIOUR EDUCATION)</a:t>
                      </a:r>
                      <a:r>
                        <a:rPr lang="en-US" sz="1100" b="0" dirty="0" smtClean="0">
                          <a:latin typeface="Wingdings"/>
                          <a:ea typeface="Wingdings"/>
                          <a:cs typeface="Wingdings"/>
                          <a:sym typeface="Wingdings"/>
                        </a:rPr>
                        <a:t></a:t>
                      </a:r>
                      <a:endParaRPr lang="en-US" sz="1100" b="0" dirty="0"/>
                    </a:p>
                  </a:txBody>
                  <a:tcPr/>
                </a:tc>
              </a:tr>
              <a:tr h="416071">
                <a:tc>
                  <a:txBody>
                    <a:bodyPr/>
                    <a:lstStyle/>
                    <a:p>
                      <a:pPr algn="ctr"/>
                      <a:r>
                        <a:rPr lang="en-US" sz="1100" baseline="0" dirty="0" smtClean="0"/>
                        <a:t>GROWING PERSONALLY AND SOCIALLY (GPS) </a:t>
                      </a:r>
                      <a:r>
                        <a:rPr lang="en-US" sz="1100" baseline="0" dirty="0" smtClean="0">
                          <a:latin typeface="Wingdings"/>
                          <a:ea typeface="Wingdings"/>
                          <a:cs typeface="Wingdings"/>
                          <a:sym typeface="Wingdings"/>
                        </a:rPr>
                        <a:t></a:t>
                      </a:r>
                      <a:endParaRPr lang="en-US" sz="1100" baseline="0" dirty="0" smtClean="0"/>
                    </a:p>
                  </a:txBody>
                  <a:tcPr/>
                </a:tc>
                <a:tc>
                  <a:txBody>
                    <a:bodyPr/>
                    <a:lstStyle/>
                    <a:p>
                      <a:pPr algn="ctr"/>
                      <a:r>
                        <a:rPr lang="en-US" sz="1200" dirty="0" smtClean="0"/>
                        <a:t>REFLECTION,</a:t>
                      </a:r>
                      <a:r>
                        <a:rPr lang="en-US" sz="1200" baseline="0" dirty="0" smtClean="0"/>
                        <a:t> REPAIR AND RESISTUTION (3 R’S) </a:t>
                      </a:r>
                      <a:r>
                        <a:rPr lang="en-US" sz="1200" baseline="0" dirty="0" smtClean="0">
                          <a:latin typeface="Wingdings"/>
                          <a:ea typeface="Wingdings"/>
                          <a:cs typeface="Wingdings"/>
                          <a:sym typeface="Wingdings"/>
                        </a:rPr>
                        <a:t></a:t>
                      </a:r>
                      <a:endParaRPr lang="en-US" sz="1200" dirty="0"/>
                    </a:p>
                  </a:txBody>
                  <a:tcPr/>
                </a:tc>
                <a:tc>
                  <a:txBody>
                    <a:bodyPr/>
                    <a:lstStyle/>
                    <a:p>
                      <a:pPr algn="ctr"/>
                      <a:r>
                        <a:rPr lang="en-US" sz="1200" dirty="0" smtClean="0"/>
                        <a:t>ULTIMATE COMMUNITY ROLE MODEL (UCM</a:t>
                      </a:r>
                      <a:r>
                        <a:rPr lang="en-US" sz="1200" smtClean="0"/>
                        <a:t>/Virtues) </a:t>
                      </a:r>
                      <a:r>
                        <a:rPr lang="en-US" sz="1200" dirty="0" smtClean="0">
                          <a:latin typeface="Wingdings"/>
                          <a:ea typeface="Wingdings"/>
                          <a:cs typeface="Wingdings"/>
                          <a:sym typeface="Wingdings"/>
                        </a:rPr>
                        <a:t></a:t>
                      </a:r>
                      <a:endParaRPr lang="en-US" sz="1200" dirty="0"/>
                    </a:p>
                  </a:txBody>
                  <a:tcPr/>
                </a:tc>
              </a:tr>
              <a:tr h="5387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CORE</a:t>
                      </a:r>
                      <a:r>
                        <a:rPr lang="en-US" sz="1200" baseline="0" dirty="0" smtClean="0"/>
                        <a:t> COMPETENCIES / PITW CURRICULUM </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HEALTHY</a:t>
                      </a:r>
                      <a:r>
                        <a:rPr lang="en-US" sz="1200" baseline="0" dirty="0" smtClean="0"/>
                        <a:t> SCHOOLS (daily breakfast, snacks, hot lunch, fruit and veggie program)</a:t>
                      </a:r>
                      <a:endParaRPr lang="en-US" sz="1200" dirty="0" smtClean="0"/>
                    </a:p>
                    <a:p>
                      <a:pPr algn="ctr"/>
                      <a:endParaRPr lang="en-US" sz="1200" dirty="0"/>
                    </a:p>
                  </a:txBody>
                  <a:tcPr/>
                </a:tc>
                <a:tc>
                  <a:txBody>
                    <a:bodyPr/>
                    <a:lstStyle/>
                    <a:p>
                      <a:pPr algn="ctr"/>
                      <a:r>
                        <a:rPr lang="en-US" sz="1200" dirty="0" smtClean="0"/>
                        <a:t>ACTION BC</a:t>
                      </a:r>
                      <a:r>
                        <a:rPr lang="en-US" sz="1200" baseline="0" dirty="0" smtClean="0"/>
                        <a:t> &amp; PACIFIC SPORT</a:t>
                      </a:r>
                      <a:endParaRPr lang="en-US" sz="1200" dirty="0"/>
                    </a:p>
                  </a:txBody>
                  <a:tcPr/>
                </a:tc>
              </a:tr>
            </a:tbl>
          </a:graphicData>
        </a:graphic>
      </p:graphicFrame>
      <p:pic>
        <p:nvPicPr>
          <p:cNvPr id="5" name="Picture 4" descr="IMG_379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093948" y="1286386"/>
            <a:ext cx="2172501" cy="2774919"/>
          </a:xfrm>
          <a:prstGeom prst="rect">
            <a:avLst/>
          </a:prstGeom>
        </p:spPr>
      </p:pic>
      <p:pic>
        <p:nvPicPr>
          <p:cNvPr id="6" name="Picture 5" descr="IMG_453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688" y="223923"/>
            <a:ext cx="3408636" cy="2082270"/>
          </a:xfrm>
          <a:prstGeom prst="rect">
            <a:avLst/>
          </a:prstGeom>
        </p:spPr>
      </p:pic>
    </p:spTree>
    <p:extLst>
      <p:ext uri="{BB962C8B-B14F-4D97-AF65-F5344CB8AC3E}">
        <p14:creationId xmlns:p14="http://schemas.microsoft.com/office/powerpoint/2010/main" val="3392224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8080" y="869000"/>
            <a:ext cx="3278280" cy="556388"/>
          </a:xfrm>
        </p:spPr>
        <p:txBody>
          <a:bodyPr/>
          <a:lstStyle/>
          <a:p>
            <a:r>
              <a:rPr lang="en-US" sz="1400" dirty="0" smtClean="0"/>
              <a:t>“Learning calls for the revealing of what you do or don’t know. Every act of revelation is an act of courage.”</a:t>
            </a:r>
            <a:endParaRPr lang="en-US" sz="1400" dirty="0"/>
          </a:p>
        </p:txBody>
      </p:sp>
      <p:sp>
        <p:nvSpPr>
          <p:cNvPr id="3" name="Content Placeholder 2"/>
          <p:cNvSpPr>
            <a:spLocks noGrp="1"/>
          </p:cNvSpPr>
          <p:nvPr>
            <p:ph idx="1"/>
          </p:nvPr>
        </p:nvSpPr>
        <p:spPr>
          <a:xfrm>
            <a:off x="779464" y="1828800"/>
            <a:ext cx="4378194" cy="2167505"/>
          </a:xfrm>
        </p:spPr>
        <p:txBody>
          <a:bodyPr>
            <a:normAutofit fontScale="92500" lnSpcReduction="10000"/>
          </a:bodyPr>
          <a:lstStyle/>
          <a:p>
            <a:pPr marL="0" indent="0">
              <a:buNone/>
            </a:pPr>
            <a:r>
              <a:rPr lang="en-CA" sz="1200" dirty="0" smtClean="0"/>
              <a:t>Learning </a:t>
            </a:r>
            <a:r>
              <a:rPr lang="en-CA" sz="1200" dirty="0"/>
              <a:t>- Increase the Level of Student and Staff </a:t>
            </a:r>
            <a:r>
              <a:rPr lang="en-CA" sz="1200" dirty="0" smtClean="0"/>
              <a:t>Engagement in Learning. </a:t>
            </a:r>
            <a:endParaRPr lang="en-CA" sz="1200" dirty="0"/>
          </a:p>
          <a:p>
            <a:r>
              <a:rPr lang="en-US" sz="1200" dirty="0" smtClean="0"/>
              <a:t>To close the grade equivalency gap in the areas of literacy and numeracy.</a:t>
            </a:r>
          </a:p>
          <a:p>
            <a:r>
              <a:rPr lang="en-US" sz="1200" dirty="0" smtClean="0"/>
              <a:t>To improve student success through differentiation and Assessment for Learning pedagogical practices. </a:t>
            </a:r>
          </a:p>
          <a:p>
            <a:r>
              <a:rPr lang="en-US" sz="1200" dirty="0" smtClean="0"/>
              <a:t>To improve student learning and engagement by offering opportunities to learn through a variety of programs. </a:t>
            </a:r>
          </a:p>
          <a:p>
            <a:endParaRPr lang="en-US" sz="1200" dirty="0" smtClean="0"/>
          </a:p>
        </p:txBody>
      </p:sp>
      <p:graphicFrame>
        <p:nvGraphicFramePr>
          <p:cNvPr id="8" name="Table 7"/>
          <p:cNvGraphicFramePr>
            <a:graphicFrameLocks noGrp="1"/>
          </p:cNvGraphicFramePr>
          <p:nvPr>
            <p:extLst>
              <p:ext uri="{D42A27DB-BD31-4B8C-83A1-F6EECF244321}">
                <p14:modId xmlns:p14="http://schemas.microsoft.com/office/powerpoint/2010/main" val="331172225"/>
              </p:ext>
            </p:extLst>
          </p:nvPr>
        </p:nvGraphicFramePr>
        <p:xfrm>
          <a:off x="873168" y="4395515"/>
          <a:ext cx="7133478" cy="1569720"/>
        </p:xfrm>
        <a:graphic>
          <a:graphicData uri="http://schemas.openxmlformats.org/drawingml/2006/table">
            <a:tbl>
              <a:tblPr firstRow="1" bandRow="1">
                <a:tableStyleId>{69CF1AB2-1976-4502-BF36-3FF5EA218861}</a:tableStyleId>
              </a:tblPr>
              <a:tblGrid>
                <a:gridCol w="2377826"/>
                <a:gridCol w="2377826"/>
                <a:gridCol w="2377826"/>
              </a:tblGrid>
              <a:tr h="370840">
                <a:tc>
                  <a:txBody>
                    <a:bodyPr/>
                    <a:lstStyle/>
                    <a:p>
                      <a:r>
                        <a:rPr lang="en-US" sz="1200" b="0" dirty="0" smtClean="0"/>
                        <a:t>Maker</a:t>
                      </a:r>
                      <a:r>
                        <a:rPr lang="en-US" sz="1200" b="0" baseline="0" dirty="0" smtClean="0"/>
                        <a:t> Spaces</a:t>
                      </a:r>
                      <a:endParaRPr lang="en-US" sz="1200" b="0" dirty="0"/>
                    </a:p>
                  </a:txBody>
                  <a:tcPr/>
                </a:tc>
                <a:tc>
                  <a:txBody>
                    <a:bodyPr/>
                    <a:lstStyle/>
                    <a:p>
                      <a:r>
                        <a:rPr lang="en-US" sz="1200" b="0" dirty="0" smtClean="0"/>
                        <a:t>English As A Second Dialect</a:t>
                      </a:r>
                      <a:endParaRPr lang="en-US" sz="1200" b="0" dirty="0"/>
                    </a:p>
                  </a:txBody>
                  <a:tcPr/>
                </a:tc>
                <a:tc>
                  <a:txBody>
                    <a:bodyPr/>
                    <a:lstStyle/>
                    <a:p>
                      <a:r>
                        <a:rPr lang="en-US" sz="1200" b="0" dirty="0" smtClean="0"/>
                        <a:t>Blended</a:t>
                      </a:r>
                      <a:r>
                        <a:rPr lang="en-US" sz="1200" b="0" baseline="0" dirty="0" smtClean="0"/>
                        <a:t> learning</a:t>
                      </a:r>
                      <a:endParaRPr lang="en-US" sz="1200" b="0" dirty="0"/>
                    </a:p>
                  </a:txBody>
                  <a:tcPr/>
                </a:tc>
              </a:tr>
              <a:tr h="370840">
                <a:tc>
                  <a:txBody>
                    <a:bodyPr/>
                    <a:lstStyle/>
                    <a:p>
                      <a:r>
                        <a:rPr lang="en-US" sz="1200" b="0" baseline="0" dirty="0" smtClean="0"/>
                        <a:t>Project Based Learning</a:t>
                      </a:r>
                    </a:p>
                  </a:txBody>
                  <a:tcPr/>
                </a:tc>
                <a:tc>
                  <a:txBody>
                    <a:bodyPr/>
                    <a:lstStyle/>
                    <a:p>
                      <a:r>
                        <a:rPr lang="en-US" sz="1200" b="0" dirty="0" smtClean="0"/>
                        <a:t>Curriculum Support</a:t>
                      </a:r>
                      <a:endParaRPr lang="en-US" sz="1200" b="0" dirty="0"/>
                    </a:p>
                  </a:txBody>
                  <a:tcPr/>
                </a:tc>
                <a:tc>
                  <a:txBody>
                    <a:bodyPr/>
                    <a:lstStyle/>
                    <a:p>
                      <a:r>
                        <a:rPr lang="en-US" sz="1200" b="0" dirty="0" smtClean="0"/>
                        <a:t>Response To Intervention (RTI)</a:t>
                      </a:r>
                      <a:endParaRPr lang="en-US" sz="1200" b="0" dirty="0"/>
                    </a:p>
                  </a:txBody>
                  <a:tcPr/>
                </a:tc>
              </a:tr>
              <a:tr h="370840">
                <a:tc>
                  <a:txBody>
                    <a:bodyPr/>
                    <a:lstStyle/>
                    <a:p>
                      <a:r>
                        <a:rPr lang="en-US" sz="1200" b="0" dirty="0" smtClean="0"/>
                        <a:t>Fall</a:t>
                      </a:r>
                      <a:r>
                        <a:rPr lang="en-US" sz="1200" b="0" baseline="0" dirty="0" smtClean="0"/>
                        <a:t> &amp; Spring Assessments</a:t>
                      </a:r>
                      <a:endParaRPr lang="en-US" sz="1200" b="0" dirty="0"/>
                    </a:p>
                  </a:txBody>
                  <a:tcPr/>
                </a:tc>
                <a:tc>
                  <a:txBody>
                    <a:bodyPr/>
                    <a:lstStyle/>
                    <a:p>
                      <a:r>
                        <a:rPr lang="en-US" sz="1200" b="0" dirty="0" smtClean="0"/>
                        <a:t>School Based team (SBT)</a:t>
                      </a:r>
                      <a:endParaRPr lang="en-US" sz="1200" b="0" dirty="0"/>
                    </a:p>
                  </a:txBody>
                  <a:tcPr/>
                </a:tc>
                <a:tc>
                  <a:txBody>
                    <a:bodyPr/>
                    <a:lstStyle/>
                    <a:p>
                      <a:r>
                        <a:rPr lang="en-US" sz="1200" b="0" dirty="0" smtClean="0"/>
                        <a:t>Foundational Skill programs</a:t>
                      </a:r>
                      <a:endParaRPr lang="en-US" sz="1200" b="0" dirty="0"/>
                    </a:p>
                  </a:txBody>
                  <a:tcPr/>
                </a:tc>
              </a:tr>
              <a:tr h="370840">
                <a:tc>
                  <a:txBody>
                    <a:bodyPr/>
                    <a:lstStyle/>
                    <a:p>
                      <a:r>
                        <a:rPr lang="en-US" sz="1200" b="0" dirty="0" smtClean="0"/>
                        <a:t>Literacy/Numeracy Blitzes</a:t>
                      </a:r>
                      <a:endParaRPr lang="en-US" sz="1200" b="0" dirty="0"/>
                    </a:p>
                  </a:txBody>
                  <a:tcPr/>
                </a:tc>
                <a:tc>
                  <a:txBody>
                    <a:bodyPr/>
                    <a:lstStyle/>
                    <a:p>
                      <a:r>
                        <a:rPr lang="en-US" sz="1200" b="0" dirty="0" smtClean="0"/>
                        <a:t>ADST/Aboriginal Culture</a:t>
                      </a:r>
                      <a:endParaRPr lang="en-US" sz="12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Collaboration/ Inquiry</a:t>
                      </a:r>
                    </a:p>
                    <a:p>
                      <a:endParaRPr lang="en-US" sz="1200" b="0" dirty="0"/>
                    </a:p>
                  </a:txBody>
                  <a:tcPr/>
                </a:tc>
              </a:tr>
            </a:tbl>
          </a:graphicData>
        </a:graphic>
      </p:graphicFrame>
      <p:pic>
        <p:nvPicPr>
          <p:cNvPr id="5" name="Picture 4" descr="IMG_378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9582" y="1828800"/>
            <a:ext cx="2763368" cy="1739485"/>
          </a:xfrm>
          <a:prstGeom prst="rect">
            <a:avLst/>
          </a:prstGeom>
        </p:spPr>
      </p:pic>
      <p:pic>
        <p:nvPicPr>
          <p:cNvPr id="6" name="Picture 5" descr="IMG_453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464" y="220387"/>
            <a:ext cx="2515980" cy="1441532"/>
          </a:xfrm>
          <a:prstGeom prst="rect">
            <a:avLst/>
          </a:prstGeom>
        </p:spPr>
      </p:pic>
    </p:spTree>
    <p:extLst>
      <p:ext uri="{BB962C8B-B14F-4D97-AF65-F5344CB8AC3E}">
        <p14:creationId xmlns:p14="http://schemas.microsoft.com/office/powerpoint/2010/main" val="526547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5096" y="381000"/>
            <a:ext cx="3007853" cy="1044388"/>
          </a:xfrm>
        </p:spPr>
        <p:txBody>
          <a:bodyPr/>
          <a:lstStyle/>
          <a:p>
            <a:r>
              <a:rPr lang="en-US" sz="1400" dirty="0" smtClean="0"/>
              <a:t>“Be grateful for failure and disappointment. By buckling your knees they give you the chance to flex and jump to even greater heights.” </a:t>
            </a:r>
            <a:endParaRPr lang="en-US" sz="1400" dirty="0"/>
          </a:p>
        </p:txBody>
      </p:sp>
      <p:sp>
        <p:nvSpPr>
          <p:cNvPr id="3" name="Content Placeholder 2"/>
          <p:cNvSpPr>
            <a:spLocks noGrp="1"/>
          </p:cNvSpPr>
          <p:nvPr>
            <p:ph idx="1"/>
          </p:nvPr>
        </p:nvSpPr>
        <p:spPr>
          <a:xfrm>
            <a:off x="779464" y="1828800"/>
            <a:ext cx="4378194" cy="2167505"/>
          </a:xfrm>
        </p:spPr>
        <p:txBody>
          <a:bodyPr>
            <a:normAutofit/>
          </a:bodyPr>
          <a:lstStyle/>
          <a:p>
            <a:pPr marL="0" indent="0">
              <a:buNone/>
            </a:pPr>
            <a:r>
              <a:rPr lang="en-CA" sz="1200" b="1" dirty="0" smtClean="0"/>
              <a:t>Learning </a:t>
            </a:r>
            <a:r>
              <a:rPr lang="en-CA" sz="1200" b="1" dirty="0"/>
              <a:t>- Identify and Address Student Learning Needs Effectively</a:t>
            </a:r>
            <a:endParaRPr lang="en-CA" sz="1200" dirty="0"/>
          </a:p>
          <a:p>
            <a:pPr>
              <a:spcBef>
                <a:spcPts val="800"/>
              </a:spcBef>
            </a:pPr>
            <a:r>
              <a:rPr lang="en-CA" sz="1200" dirty="0" smtClean="0"/>
              <a:t>Develop </a:t>
            </a:r>
            <a:r>
              <a:rPr lang="en-CA" sz="1200" dirty="0"/>
              <a:t>systems to monitor and support student transitions</a:t>
            </a:r>
          </a:p>
          <a:p>
            <a:pPr>
              <a:spcBef>
                <a:spcPts val="800"/>
              </a:spcBef>
            </a:pPr>
            <a:r>
              <a:rPr lang="en-CA" sz="1200" dirty="0" smtClean="0"/>
              <a:t>Develop </a:t>
            </a:r>
            <a:r>
              <a:rPr lang="en-CA" sz="1200" dirty="0"/>
              <a:t>and monitor student profiles</a:t>
            </a:r>
          </a:p>
          <a:p>
            <a:pPr>
              <a:spcBef>
                <a:spcPts val="800"/>
              </a:spcBef>
            </a:pPr>
            <a:r>
              <a:rPr lang="en-CA" sz="1200" dirty="0" smtClean="0"/>
              <a:t>Review </a:t>
            </a:r>
            <a:r>
              <a:rPr lang="en-CA" sz="1200" dirty="0"/>
              <a:t>learning assistance support, identify best practices and implement them </a:t>
            </a:r>
            <a:r>
              <a:rPr lang="en-CA" sz="1200" dirty="0" smtClean="0"/>
              <a:t>school wide</a:t>
            </a:r>
            <a:endParaRPr lang="en-CA" sz="1200" dirty="0"/>
          </a:p>
          <a:p>
            <a:pPr marL="0" indent="0">
              <a:buNone/>
            </a:pPr>
            <a:r>
              <a:rPr lang="en-US" sz="1200" dirty="0" smtClean="0"/>
              <a:t>Related Action Items</a:t>
            </a:r>
            <a:endParaRPr lang="en-US" sz="1200" dirty="0"/>
          </a:p>
          <a:p>
            <a:pPr marL="0" indent="0">
              <a:buNone/>
            </a:pPr>
            <a:endParaRPr lang="en-US" sz="1200" dirty="0" smtClean="0"/>
          </a:p>
        </p:txBody>
      </p:sp>
      <p:graphicFrame>
        <p:nvGraphicFramePr>
          <p:cNvPr id="10" name="Table 9"/>
          <p:cNvGraphicFramePr>
            <a:graphicFrameLocks noGrp="1"/>
          </p:cNvGraphicFramePr>
          <p:nvPr>
            <p:extLst>
              <p:ext uri="{D42A27DB-BD31-4B8C-83A1-F6EECF244321}">
                <p14:modId xmlns:p14="http://schemas.microsoft.com/office/powerpoint/2010/main" val="801369438"/>
              </p:ext>
            </p:extLst>
          </p:nvPr>
        </p:nvGraphicFramePr>
        <p:xfrm>
          <a:off x="844870" y="4474888"/>
          <a:ext cx="7417173" cy="1737360"/>
        </p:xfrm>
        <a:graphic>
          <a:graphicData uri="http://schemas.openxmlformats.org/drawingml/2006/table">
            <a:tbl>
              <a:tblPr firstRow="1" bandRow="1">
                <a:tableStyleId>{69CF1AB2-1976-4502-BF36-3FF5EA218861}</a:tableStyleId>
              </a:tblPr>
              <a:tblGrid>
                <a:gridCol w="2472391"/>
                <a:gridCol w="2472391"/>
                <a:gridCol w="2472391"/>
              </a:tblGrid>
              <a:tr h="4015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Response</a:t>
                      </a:r>
                      <a:r>
                        <a:rPr lang="en-US" sz="1200" b="0" baseline="0" dirty="0" smtClean="0"/>
                        <a:t> to Intervention (RTI)</a:t>
                      </a:r>
                      <a:endParaRPr lang="en-US" sz="1200" b="0" dirty="0" smtClean="0"/>
                    </a:p>
                    <a:p>
                      <a:endParaRPr lang="en-US" sz="1200" b="0" dirty="0"/>
                    </a:p>
                  </a:txBody>
                  <a:tcPr/>
                </a:tc>
                <a:tc>
                  <a:txBody>
                    <a:bodyPr/>
                    <a:lstStyle/>
                    <a:p>
                      <a:r>
                        <a:rPr lang="en-US" sz="1200" b="0" dirty="0" smtClean="0"/>
                        <a:t>Enhanced</a:t>
                      </a:r>
                      <a:r>
                        <a:rPr lang="en-US" sz="1200" b="0" baseline="0" dirty="0" smtClean="0"/>
                        <a:t> Learning Teacher (ELT)</a:t>
                      </a:r>
                      <a:endParaRPr lang="en-US" sz="1200" b="0" dirty="0"/>
                    </a:p>
                  </a:txBody>
                  <a:tcPr/>
                </a:tc>
                <a:tc>
                  <a:txBody>
                    <a:bodyPr/>
                    <a:lstStyle/>
                    <a:p>
                      <a:r>
                        <a:rPr lang="en-US" sz="1200" b="0" dirty="0" smtClean="0"/>
                        <a:t>School Based Team (SBT)</a:t>
                      </a:r>
                      <a:endParaRPr lang="en-US" sz="1200" b="0" dirty="0"/>
                    </a:p>
                  </a:txBody>
                  <a:tcPr/>
                </a:tc>
              </a:tr>
              <a:tr h="4015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PM Benchmarks / </a:t>
                      </a:r>
                      <a:r>
                        <a:rPr lang="en-US" sz="1200" b="0" baseline="0" dirty="0" err="1" smtClean="0"/>
                        <a:t>Fountas</a:t>
                      </a:r>
                      <a:r>
                        <a:rPr lang="en-US" sz="1200" b="0" baseline="0" dirty="0" smtClean="0"/>
                        <a:t> &amp; </a:t>
                      </a:r>
                      <a:r>
                        <a:rPr lang="en-US" sz="1200" b="0" baseline="0" dirty="0" err="1" smtClean="0"/>
                        <a:t>Pinnell</a:t>
                      </a:r>
                      <a:r>
                        <a:rPr lang="en-US" sz="1200" b="0" baseline="0" dirty="0" smtClean="0"/>
                        <a:t>/</a:t>
                      </a:r>
                      <a:r>
                        <a:rPr lang="en-US" sz="1200" b="0" dirty="0" smtClean="0"/>
                        <a:t>Gates </a:t>
                      </a:r>
                      <a:r>
                        <a:rPr lang="en-US" sz="1200" b="0" dirty="0" err="1" smtClean="0"/>
                        <a:t>Mc</a:t>
                      </a:r>
                      <a:r>
                        <a:rPr lang="en-US" sz="1200" b="0" dirty="0" smtClean="0"/>
                        <a:t> </a:t>
                      </a:r>
                      <a:r>
                        <a:rPr lang="en-US" sz="1200" b="0" dirty="0" err="1" smtClean="0"/>
                        <a:t>Ginitie</a:t>
                      </a:r>
                      <a:r>
                        <a:rPr lang="en-US" sz="1200" b="0" dirty="0" smtClean="0"/>
                        <a:t> /Diagnostic Math Assessment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a:txBody>
                  <a:tcPr/>
                </a:tc>
                <a:tc>
                  <a:txBody>
                    <a:bodyPr/>
                    <a:lstStyle/>
                    <a:p>
                      <a:r>
                        <a:rPr lang="en-US" sz="1200" b="0" dirty="0" smtClean="0"/>
                        <a:t>FNSW Student</a:t>
                      </a:r>
                      <a:r>
                        <a:rPr lang="en-US" sz="1200" b="0" baseline="0" dirty="0" smtClean="0"/>
                        <a:t> T</a:t>
                      </a:r>
                      <a:r>
                        <a:rPr lang="en-US" sz="1200" b="0" dirty="0" smtClean="0"/>
                        <a:t>ransitions</a:t>
                      </a:r>
                      <a:endParaRPr lang="en-US" sz="1200" b="0" dirty="0"/>
                    </a:p>
                  </a:txBody>
                  <a:tcPr/>
                </a:tc>
                <a:tc>
                  <a:txBody>
                    <a:bodyPr/>
                    <a:lstStyle/>
                    <a:p>
                      <a:r>
                        <a:rPr lang="en-US" sz="1200" b="0" dirty="0" smtClean="0"/>
                        <a:t>Blitzes</a:t>
                      </a:r>
                      <a:endParaRPr lang="en-US" sz="1200" b="0" dirty="0"/>
                    </a:p>
                  </a:txBody>
                  <a:tcPr/>
                </a:tc>
              </a:tr>
              <a:tr h="4015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Early</a:t>
                      </a:r>
                      <a:r>
                        <a:rPr lang="en-US" sz="1200" b="0" baseline="0" dirty="0" smtClean="0"/>
                        <a:t> Primary Team </a:t>
                      </a:r>
                      <a:endParaRPr lang="en-US" sz="1200" b="0" dirty="0" smtClean="0"/>
                    </a:p>
                    <a:p>
                      <a:endParaRPr lang="en-US" sz="1200" b="0" dirty="0"/>
                    </a:p>
                  </a:txBody>
                  <a:tcPr/>
                </a:tc>
                <a:tc>
                  <a:txBody>
                    <a:bodyPr/>
                    <a:lstStyle/>
                    <a:p>
                      <a:r>
                        <a:rPr lang="en-US" sz="1200" b="0" dirty="0" smtClean="0"/>
                        <a:t>Late Primary Team </a:t>
                      </a:r>
                      <a:endParaRPr lang="en-US" sz="1200" b="0" dirty="0"/>
                    </a:p>
                  </a:txBody>
                  <a:tcPr/>
                </a:tc>
                <a:tc>
                  <a:txBody>
                    <a:bodyPr/>
                    <a:lstStyle/>
                    <a:p>
                      <a:r>
                        <a:rPr lang="en-US" sz="1200" b="0" dirty="0" smtClean="0"/>
                        <a:t>Intermediate Team</a:t>
                      </a:r>
                      <a:endParaRPr lang="en-US" sz="1200" b="0" dirty="0"/>
                    </a:p>
                  </a:txBody>
                  <a:tcPr/>
                </a:tc>
              </a:tr>
            </a:tbl>
          </a:graphicData>
        </a:graphic>
      </p:graphicFrame>
      <p:pic>
        <p:nvPicPr>
          <p:cNvPr id="4" name="Picture 3" descr="IMG_45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870" y="249980"/>
            <a:ext cx="2334273" cy="1458692"/>
          </a:xfrm>
          <a:prstGeom prst="rect">
            <a:avLst/>
          </a:prstGeom>
        </p:spPr>
      </p:pic>
      <p:pic>
        <p:nvPicPr>
          <p:cNvPr id="7" name="Picture 6" descr="IMG_456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799702" y="1421136"/>
            <a:ext cx="2275710" cy="2850783"/>
          </a:xfrm>
          <a:prstGeom prst="rect">
            <a:avLst/>
          </a:prstGeom>
        </p:spPr>
      </p:pic>
    </p:spTree>
    <p:extLst>
      <p:ext uri="{BB962C8B-B14F-4D97-AF65-F5344CB8AC3E}">
        <p14:creationId xmlns:p14="http://schemas.microsoft.com/office/powerpoint/2010/main" val="23307954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7659" y="381000"/>
            <a:ext cx="3205292" cy="1044388"/>
          </a:xfrm>
        </p:spPr>
        <p:txBody>
          <a:bodyPr/>
          <a:lstStyle/>
          <a:p>
            <a:r>
              <a:rPr lang="en-US" sz="2400" dirty="0" smtClean="0"/>
              <a:t>“</a:t>
            </a:r>
            <a:r>
              <a:rPr lang="en-US" sz="1600" dirty="0" smtClean="0"/>
              <a:t>No one can alter the past. But for better or worse the past can alter the present.”</a:t>
            </a:r>
            <a:endParaRPr lang="en-US" sz="1600" dirty="0"/>
          </a:p>
        </p:txBody>
      </p:sp>
      <p:sp>
        <p:nvSpPr>
          <p:cNvPr id="3" name="Content Placeholder 2"/>
          <p:cNvSpPr>
            <a:spLocks noGrp="1"/>
          </p:cNvSpPr>
          <p:nvPr>
            <p:ph idx="1"/>
          </p:nvPr>
        </p:nvSpPr>
        <p:spPr>
          <a:xfrm>
            <a:off x="779464" y="1570064"/>
            <a:ext cx="4378194" cy="2716738"/>
          </a:xfrm>
        </p:spPr>
        <p:txBody>
          <a:bodyPr>
            <a:normAutofit fontScale="92500" lnSpcReduction="20000"/>
          </a:bodyPr>
          <a:lstStyle/>
          <a:p>
            <a:pPr marL="0" indent="0">
              <a:buNone/>
            </a:pPr>
            <a:r>
              <a:rPr lang="en-CA" sz="1300" b="1" dirty="0" smtClean="0"/>
              <a:t>To increase the mount of Aboriginal Culture in our school community and within our classrooms. </a:t>
            </a:r>
            <a:endParaRPr lang="en-CA" sz="1300" dirty="0" smtClean="0"/>
          </a:p>
          <a:p>
            <a:pPr>
              <a:spcBef>
                <a:spcPts val="800"/>
              </a:spcBef>
            </a:pPr>
            <a:r>
              <a:rPr lang="en-CA" sz="1300" dirty="0" smtClean="0"/>
              <a:t>To increase the number of classroom based cultural activities. </a:t>
            </a:r>
          </a:p>
          <a:p>
            <a:pPr>
              <a:spcBef>
                <a:spcPts val="800"/>
              </a:spcBef>
            </a:pPr>
            <a:r>
              <a:rPr lang="en-CA" sz="1300" dirty="0" smtClean="0"/>
              <a:t>To fully implement the new curriculum into our classrooms.</a:t>
            </a:r>
          </a:p>
          <a:p>
            <a:pPr>
              <a:spcBef>
                <a:spcPts val="800"/>
              </a:spcBef>
            </a:pPr>
            <a:r>
              <a:rPr lang="en-CA" sz="1300" dirty="0" smtClean="0"/>
              <a:t>To use Elders and FNSW to integrate Aboriginal culture and crafts into our classrooms  as means to teach the new ADST curriculum. </a:t>
            </a:r>
          </a:p>
          <a:p>
            <a:pPr>
              <a:spcBef>
                <a:spcPts val="800"/>
              </a:spcBef>
            </a:pPr>
            <a:r>
              <a:rPr lang="en-CA" sz="1300" dirty="0" smtClean="0"/>
              <a:t>To maintain the number of students </a:t>
            </a:r>
            <a:r>
              <a:rPr lang="en-CA" sz="1300" dirty="0" err="1" smtClean="0"/>
              <a:t>partcipating</a:t>
            </a:r>
            <a:r>
              <a:rPr lang="en-CA" sz="1300" dirty="0" smtClean="0"/>
              <a:t> in drumming and other Aboriginal activities during non instructional time.</a:t>
            </a:r>
          </a:p>
          <a:p>
            <a:pPr marL="0" indent="0">
              <a:buNone/>
            </a:pPr>
            <a:r>
              <a:rPr lang="en-US" sz="1200" dirty="0" smtClean="0"/>
              <a:t>Related Action Items</a:t>
            </a:r>
            <a:endParaRPr lang="en-US" sz="1200" dirty="0"/>
          </a:p>
          <a:p>
            <a:pPr marL="0" indent="0">
              <a:buNone/>
            </a:pPr>
            <a:endParaRPr lang="en-US" sz="1200" dirty="0" smtClean="0"/>
          </a:p>
        </p:txBody>
      </p:sp>
      <p:graphicFrame>
        <p:nvGraphicFramePr>
          <p:cNvPr id="9" name="Table 8"/>
          <p:cNvGraphicFramePr>
            <a:graphicFrameLocks noGrp="1"/>
          </p:cNvGraphicFramePr>
          <p:nvPr>
            <p:extLst>
              <p:ext uri="{D42A27DB-BD31-4B8C-83A1-F6EECF244321}">
                <p14:modId xmlns:p14="http://schemas.microsoft.com/office/powerpoint/2010/main" val="2501961117"/>
              </p:ext>
            </p:extLst>
          </p:nvPr>
        </p:nvGraphicFramePr>
        <p:xfrm>
          <a:off x="899626" y="4474887"/>
          <a:ext cx="6561616" cy="1523223"/>
        </p:xfrm>
        <a:graphic>
          <a:graphicData uri="http://schemas.openxmlformats.org/drawingml/2006/table">
            <a:tbl>
              <a:tblPr firstRow="1" bandRow="1">
                <a:tableStyleId>{69CF1AB2-1976-4502-BF36-3FF5EA218861}</a:tableStyleId>
              </a:tblPr>
              <a:tblGrid>
                <a:gridCol w="1640404"/>
                <a:gridCol w="1640404"/>
                <a:gridCol w="1640404"/>
                <a:gridCol w="1640404"/>
              </a:tblGrid>
              <a:tr h="425943">
                <a:tc>
                  <a:txBody>
                    <a:bodyPr/>
                    <a:lstStyle/>
                    <a:p>
                      <a:r>
                        <a:rPr lang="en-US" sz="1200" b="0" dirty="0" smtClean="0"/>
                        <a:t>Drumming – Spirit</a:t>
                      </a:r>
                      <a:r>
                        <a:rPr lang="en-US" sz="1200" b="0" baseline="0" dirty="0" smtClean="0"/>
                        <a:t> Lifters </a:t>
                      </a:r>
                      <a:endParaRPr lang="en-US" sz="1200" b="0" dirty="0"/>
                    </a:p>
                  </a:txBody>
                  <a:tcPr/>
                </a:tc>
                <a:tc>
                  <a:txBody>
                    <a:bodyPr/>
                    <a:lstStyle/>
                    <a:p>
                      <a:r>
                        <a:rPr lang="en-US" sz="1200" b="0" dirty="0" smtClean="0"/>
                        <a:t>ADST Activities  with Elders</a:t>
                      </a:r>
                      <a:endParaRPr lang="en-US" sz="1200" b="0" dirty="0"/>
                    </a:p>
                  </a:txBody>
                  <a:tcPr/>
                </a:tc>
                <a:tc>
                  <a:txBody>
                    <a:bodyPr/>
                    <a:lstStyle/>
                    <a:p>
                      <a:r>
                        <a:rPr lang="en-US" sz="1200" b="0" dirty="0" smtClean="0"/>
                        <a:t>Story Telling</a:t>
                      </a:r>
                      <a:endParaRPr lang="en-US" sz="1200" b="0" dirty="0"/>
                    </a:p>
                  </a:txBody>
                  <a:tcPr/>
                </a:tc>
                <a:tc>
                  <a:txBody>
                    <a:bodyPr/>
                    <a:lstStyle/>
                    <a:p>
                      <a:r>
                        <a:rPr lang="en-US" sz="1200" b="0" dirty="0" smtClean="0"/>
                        <a:t>Field Trip</a:t>
                      </a:r>
                      <a:r>
                        <a:rPr lang="en-US" sz="1200" b="0" baseline="0" dirty="0" smtClean="0"/>
                        <a:t> (pit house, residential schools, </a:t>
                      </a:r>
                      <a:r>
                        <a:rPr lang="en-US" sz="1200" b="0" baseline="0" dirty="0" err="1" smtClean="0"/>
                        <a:t>etc</a:t>
                      </a:r>
                      <a:r>
                        <a:rPr lang="en-US" sz="1200" b="0" baseline="0" dirty="0" smtClean="0"/>
                        <a:t>)</a:t>
                      </a:r>
                      <a:endParaRPr lang="en-US" sz="1200" b="0" dirty="0"/>
                    </a:p>
                  </a:txBody>
                  <a:tcPr/>
                </a:tc>
              </a:tr>
              <a:tr h="425943">
                <a:tc>
                  <a:txBody>
                    <a:bodyPr/>
                    <a:lstStyle/>
                    <a:p>
                      <a:r>
                        <a:rPr lang="en-US" sz="1200" b="0" dirty="0" smtClean="0"/>
                        <a:t>Ice-Fishing </a:t>
                      </a:r>
                      <a:endParaRPr lang="en-US" sz="1200" b="0" dirty="0"/>
                    </a:p>
                  </a:txBody>
                  <a:tcPr/>
                </a:tc>
                <a:tc>
                  <a:txBody>
                    <a:bodyPr/>
                    <a:lstStyle/>
                    <a:p>
                      <a:r>
                        <a:rPr lang="en-US" sz="1200" b="0" dirty="0" smtClean="0"/>
                        <a:t>Elder visits </a:t>
                      </a:r>
                      <a:endParaRPr lang="en-US" sz="1200" b="0" dirty="0"/>
                    </a:p>
                  </a:txBody>
                  <a:tcPr/>
                </a:tc>
                <a:tc>
                  <a:txBody>
                    <a:bodyPr/>
                    <a:lstStyle/>
                    <a:p>
                      <a:r>
                        <a:rPr lang="en-US" sz="1200" b="0" dirty="0" smtClean="0"/>
                        <a:t>ESD Support</a:t>
                      </a:r>
                      <a:r>
                        <a:rPr lang="en-US" sz="1200" b="0" baseline="0" dirty="0" smtClean="0"/>
                        <a:t> </a:t>
                      </a:r>
                      <a:endParaRPr lang="en-US" sz="1200" b="0" dirty="0"/>
                    </a:p>
                  </a:txBody>
                  <a:tcPr/>
                </a:tc>
                <a:tc>
                  <a:txBody>
                    <a:bodyPr/>
                    <a:lstStyle/>
                    <a:p>
                      <a:r>
                        <a:rPr lang="en-US" sz="1200" b="0" dirty="0" smtClean="0"/>
                        <a:t>After School Tutoring </a:t>
                      </a:r>
                      <a:endParaRPr lang="en-US" sz="1200" b="0" dirty="0"/>
                    </a:p>
                  </a:txBody>
                  <a:tcPr/>
                </a:tc>
              </a:tr>
              <a:tr h="425943">
                <a:tc>
                  <a:txBody>
                    <a:bodyPr/>
                    <a:lstStyle/>
                    <a:p>
                      <a:r>
                        <a:rPr lang="en-US" sz="1200" b="0" dirty="0" smtClean="0"/>
                        <a:t>Bit Root Picking</a:t>
                      </a:r>
                      <a:endParaRPr lang="en-US" sz="1200" b="0" dirty="0"/>
                    </a:p>
                  </a:txBody>
                  <a:tcPr/>
                </a:tc>
                <a:tc>
                  <a:txBody>
                    <a:bodyPr/>
                    <a:lstStyle/>
                    <a:p>
                      <a:r>
                        <a:rPr lang="en-US" sz="1200" b="0" dirty="0" smtClean="0"/>
                        <a:t>Tea Picking</a:t>
                      </a:r>
                      <a:endParaRPr lang="en-US" sz="1200" b="0" dirty="0"/>
                    </a:p>
                  </a:txBody>
                  <a:tcPr/>
                </a:tc>
                <a:tc>
                  <a:txBody>
                    <a:bodyPr/>
                    <a:lstStyle/>
                    <a:p>
                      <a:r>
                        <a:rPr lang="en-US" sz="1200" b="0" dirty="0" smtClean="0"/>
                        <a:t>Primary Language Development </a:t>
                      </a:r>
                      <a:endParaRPr lang="en-US" sz="1200" b="0" dirty="0"/>
                    </a:p>
                  </a:txBody>
                  <a:tcPr/>
                </a:tc>
                <a:tc>
                  <a:txBody>
                    <a:bodyPr/>
                    <a:lstStyle/>
                    <a:p>
                      <a:r>
                        <a:rPr lang="en-US" sz="1200" b="0" dirty="0" smtClean="0"/>
                        <a:t>Girls Group/Boys Group</a:t>
                      </a:r>
                      <a:endParaRPr lang="en-US" sz="1200" b="0" dirty="0"/>
                    </a:p>
                  </a:txBody>
                  <a:tcPr/>
                </a:tc>
              </a:tr>
            </a:tbl>
          </a:graphicData>
        </a:graphic>
      </p:graphicFrame>
      <p:pic>
        <p:nvPicPr>
          <p:cNvPr id="5" name="Picture 4" descr="IMG_457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9871" y="2285113"/>
            <a:ext cx="2628323" cy="1711192"/>
          </a:xfrm>
          <a:prstGeom prst="rect">
            <a:avLst/>
          </a:prstGeom>
        </p:spPr>
      </p:pic>
      <p:pic>
        <p:nvPicPr>
          <p:cNvPr id="6" name="Picture 5" descr="IMG_452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421" y="236324"/>
            <a:ext cx="2625006" cy="1189064"/>
          </a:xfrm>
          <a:prstGeom prst="rect">
            <a:avLst/>
          </a:prstGeom>
        </p:spPr>
      </p:pic>
    </p:spTree>
    <p:extLst>
      <p:ext uri="{BB962C8B-B14F-4D97-AF65-F5344CB8AC3E}">
        <p14:creationId xmlns:p14="http://schemas.microsoft.com/office/powerpoint/2010/main" val="10160958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3966882"/>
            <a:ext cx="6762749" cy="730530"/>
          </a:xfrm>
        </p:spPr>
        <p:txBody>
          <a:bodyPr/>
          <a:lstStyle/>
          <a:p>
            <a:r>
              <a:rPr lang="en-US" dirty="0" smtClean="0"/>
              <a:t>Merritt Central Elementary </a:t>
            </a:r>
            <a:br>
              <a:rPr lang="en-US" dirty="0" smtClean="0"/>
            </a:br>
            <a:r>
              <a:rPr lang="en-US" sz="2400" dirty="0" smtClean="0"/>
              <a:t>Play Is The Way Lighthouse School </a:t>
            </a:r>
            <a:br>
              <a:rPr lang="en-US" sz="2400" dirty="0" smtClean="0"/>
            </a:br>
            <a:r>
              <a:rPr lang="en-US" dirty="0"/>
              <a:t>	</a:t>
            </a:r>
            <a:r>
              <a:rPr lang="en-US" dirty="0" smtClean="0"/>
              <a:t>	</a:t>
            </a:r>
            <a:endParaRPr lang="en-US" dirty="0"/>
          </a:p>
        </p:txBody>
      </p:sp>
      <p:sp>
        <p:nvSpPr>
          <p:cNvPr id="3" name="Subtitle 2"/>
          <p:cNvSpPr>
            <a:spLocks noGrp="1"/>
          </p:cNvSpPr>
          <p:nvPr>
            <p:ph type="subTitle" idx="1"/>
          </p:nvPr>
        </p:nvSpPr>
        <p:spPr/>
        <p:txBody>
          <a:bodyPr/>
          <a:lstStyle/>
          <a:p>
            <a:r>
              <a:rPr lang="en-US" dirty="0" smtClean="0"/>
              <a:t>Enhanced Learning Pan </a:t>
            </a:r>
          </a:p>
          <a:p>
            <a:r>
              <a:rPr lang="en-US" dirty="0" smtClean="0"/>
              <a:t> 2017-2020 </a:t>
            </a:r>
          </a:p>
        </p:txBody>
      </p:sp>
      <p:pic>
        <p:nvPicPr>
          <p:cNvPr id="4" name="Picture 3" descr="https://playistheway.com.au/themes/playIsTheWay/layout/logo-play-is-the-way.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01778" y="370464"/>
            <a:ext cx="2807112" cy="1799398"/>
          </a:xfrm>
          <a:prstGeom prst="rect">
            <a:avLst/>
          </a:prstGeom>
          <a:noFill/>
          <a:ln>
            <a:noFill/>
          </a:ln>
        </p:spPr>
      </p:pic>
      <p:pic>
        <p:nvPicPr>
          <p:cNvPr id="5" name="Picture 4" descr="IMG_453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738" y="4697412"/>
            <a:ext cx="2525912" cy="1594565"/>
          </a:xfrm>
          <a:prstGeom prst="rect">
            <a:avLst/>
          </a:prstGeom>
        </p:spPr>
      </p:pic>
      <p:pic>
        <p:nvPicPr>
          <p:cNvPr id="6" name="Picture 5" descr="IMG_305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2172" y="4697412"/>
            <a:ext cx="2381364" cy="1594565"/>
          </a:xfrm>
          <a:prstGeom prst="rect">
            <a:avLst/>
          </a:prstGeom>
        </p:spPr>
      </p:pic>
      <p:pic>
        <p:nvPicPr>
          <p:cNvPr id="7" name="Picture 6" descr="IMG_4566.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771659" y="2252050"/>
            <a:ext cx="1914069" cy="2525912"/>
          </a:xfrm>
          <a:prstGeom prst="rect">
            <a:avLst/>
          </a:prstGeom>
        </p:spPr>
      </p:pic>
      <p:pic>
        <p:nvPicPr>
          <p:cNvPr id="8" name="Picture 7" descr="IMG_4521.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5214" y="4697413"/>
            <a:ext cx="2204967" cy="1594564"/>
          </a:xfrm>
          <a:prstGeom prst="rect">
            <a:avLst/>
          </a:prstGeom>
        </p:spPr>
      </p:pic>
    </p:spTree>
    <p:extLst>
      <p:ext uri="{BB962C8B-B14F-4D97-AF65-F5344CB8AC3E}">
        <p14:creationId xmlns:p14="http://schemas.microsoft.com/office/powerpoint/2010/main" val="3524866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3049</TotalTime>
  <Words>643</Words>
  <Application>Microsoft Macintosh PowerPoint</Application>
  <PresentationFormat>On-screen Show (4:3)</PresentationFormat>
  <Paragraphs>78</Paragraphs>
  <Slides>6</Slides>
  <Notes>4</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Revolution</vt:lpstr>
      <vt:lpstr>Merritt Central Elementary  Play Is The Way Lighthouse School    </vt:lpstr>
      <vt:lpstr>“Emotions are not rigid and inflexible. Even the most powerful can be bent and shaped to serve us better.” </vt:lpstr>
      <vt:lpstr>“Learning calls for the revealing of what you do or don’t know. Every act of revelation is an act of courage.”</vt:lpstr>
      <vt:lpstr>“Be grateful for failure and disappointment. By buckling your knees they give you the chance to flex and jump to even greater heights.” </vt:lpstr>
      <vt:lpstr>“No one can alter the past. But for better or worse the past can alter the present.”</vt:lpstr>
      <vt:lpstr>Merritt Central Elementary  Play Is The Way Lighthouse School    </vt:lpstr>
    </vt:vector>
  </TitlesOfParts>
  <Company>School District 58</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District #58 Success for ALL students – Today and Tomorrow  </dc:title>
  <dc:creator>Steve McNiven</dc:creator>
  <cp:lastModifiedBy>Leroy Slanzi</cp:lastModifiedBy>
  <cp:revision>77</cp:revision>
  <dcterms:created xsi:type="dcterms:W3CDTF">2016-03-02T17:03:10Z</dcterms:created>
  <dcterms:modified xsi:type="dcterms:W3CDTF">2017-02-16T18:32:19Z</dcterms:modified>
</cp:coreProperties>
</file>